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o Hyeon"/>
      <p:regular r:id="rId19"/>
    </p:embeddedFont>
    <p:embeddedFont>
      <p:font typeface="Nanum Myeongj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986FDF-499E-4A6F-86AF-A12B29B71E5B}">
  <a:tblStyle styleId="{4F986FDF-499E-4A6F-86AF-A12B29B71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Myeongjo-regular.fntdata"/><Relationship Id="rId21" Type="http://schemas.openxmlformats.org/officeDocument/2006/relationships/font" Target="fonts/NanumMyeongj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oHyeon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53b44db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53b44db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7317235a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7317235a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779b5e0c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779b5e0c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79b5e0c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779b5e0c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7b5e9972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7b5e9972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38b3067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38b3067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556bfac3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556bfac3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ad352efc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ad352efc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556bfac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556bfac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53a202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53a202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779b5e0c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779b5e0c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556bfac3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556bfac3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7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19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13" Type="http://schemas.openxmlformats.org/officeDocument/2006/relationships/image" Target="../media/image36.png"/><Relationship Id="rId12" Type="http://schemas.openxmlformats.org/officeDocument/2006/relationships/image" Target="../media/image1.png"/><Relationship Id="rId1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1.png"/><Relationship Id="rId10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17.png"/><Relationship Id="rId21" Type="http://schemas.openxmlformats.org/officeDocument/2006/relationships/image" Target="../media/image32.png"/><Relationship Id="rId24" Type="http://schemas.openxmlformats.org/officeDocument/2006/relationships/image" Target="../media/image33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6.png"/><Relationship Id="rId26" Type="http://schemas.openxmlformats.org/officeDocument/2006/relationships/image" Target="../media/image14.png"/><Relationship Id="rId25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3" Type="http://schemas.openxmlformats.org/officeDocument/2006/relationships/image" Target="../media/image35.png"/><Relationship Id="rId12" Type="http://schemas.openxmlformats.org/officeDocument/2006/relationships/image" Target="../media/image11.png"/><Relationship Id="rId15" Type="http://schemas.openxmlformats.org/officeDocument/2006/relationships/image" Target="../media/image7.png"/><Relationship Id="rId14" Type="http://schemas.openxmlformats.org/officeDocument/2006/relationships/image" Target="../media/image19.png"/><Relationship Id="rId17" Type="http://schemas.openxmlformats.org/officeDocument/2006/relationships/image" Target="../media/image30.png"/><Relationship Id="rId16" Type="http://schemas.openxmlformats.org/officeDocument/2006/relationships/image" Target="../media/image13.png"/><Relationship Id="rId19" Type="http://schemas.openxmlformats.org/officeDocument/2006/relationships/image" Target="../media/image29.png"/><Relationship Id="rId1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671" r="-13091" t="0"/>
          <a:stretch/>
        </p:blipFill>
        <p:spPr>
          <a:xfrm>
            <a:off x="687750" y="523325"/>
            <a:ext cx="5736077" cy="409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3538800" y="1644725"/>
            <a:ext cx="5062200" cy="1869000"/>
          </a:xfrm>
          <a:prstGeom prst="rect">
            <a:avLst/>
          </a:prstGeom>
          <a:gradFill>
            <a:gsLst>
              <a:gs pos="0">
                <a:srgbClr val="C0883F"/>
              </a:gs>
              <a:gs pos="100000">
                <a:srgbClr val="C96E0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3780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Team ‘Jackpot’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유기견 크라우드 펀딩과 애완동물용품쇼핑몰, AI고객센터</a:t>
            </a:r>
            <a:endParaRPr b="1"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Crowdfundings for abandoned dogs, pet supplies shopping mall and AI CS Team</a:t>
            </a:r>
            <a:endParaRPr sz="9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393150" y="4466275"/>
            <a:ext cx="2243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김학현 김명진 김민준 김현빈 박우람 전세계</a:t>
            </a:r>
            <a:endParaRPr b="1" sz="9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158850" y="493748"/>
            <a:ext cx="5487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b="1"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950" y="147050"/>
            <a:ext cx="9016099" cy="5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2745925" y="1683725"/>
            <a:ext cx="5295600" cy="30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60" y="3899211"/>
            <a:ext cx="839700" cy="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525" y="3427825"/>
            <a:ext cx="440450" cy="4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648" y="3430827"/>
            <a:ext cx="440463" cy="4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436" y="2479901"/>
            <a:ext cx="1166749" cy="4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2"/>
          <p:cNvCxnSpPr>
            <a:endCxn id="223" idx="2"/>
          </p:cNvCxnSpPr>
          <p:nvPr/>
        </p:nvCxnSpPr>
        <p:spPr>
          <a:xfrm rot="10800000">
            <a:off x="1549810" y="2912401"/>
            <a:ext cx="0" cy="42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2"/>
          <p:cNvSpPr/>
          <p:nvPr/>
        </p:nvSpPr>
        <p:spPr>
          <a:xfrm>
            <a:off x="2950313" y="2437988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3662" y="2584811"/>
            <a:ext cx="916650" cy="304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2"/>
          <p:cNvCxnSpPr/>
          <p:nvPr/>
        </p:nvCxnSpPr>
        <p:spPr>
          <a:xfrm>
            <a:off x="2955363" y="2564163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0313" y="2153363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2"/>
          <p:cNvCxnSpPr>
            <a:stCxn id="223" idx="3"/>
            <a:endCxn id="225" idx="1"/>
          </p:cNvCxnSpPr>
          <p:nvPr/>
        </p:nvCxnSpPr>
        <p:spPr>
          <a:xfrm>
            <a:off x="2133185" y="2696151"/>
            <a:ext cx="81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34142" y="847621"/>
            <a:ext cx="2638101" cy="73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2"/>
          <p:cNvCxnSpPr>
            <a:endCxn id="230" idx="1"/>
          </p:cNvCxnSpPr>
          <p:nvPr/>
        </p:nvCxnSpPr>
        <p:spPr>
          <a:xfrm>
            <a:off x="3506242" y="1213183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2"/>
          <p:cNvCxnSpPr>
            <a:stCxn id="225" idx="0"/>
          </p:cNvCxnSpPr>
          <p:nvPr/>
        </p:nvCxnSpPr>
        <p:spPr>
          <a:xfrm rot="10800000">
            <a:off x="3503063" y="1208888"/>
            <a:ext cx="0" cy="12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9437" y="4267926"/>
            <a:ext cx="1198700" cy="3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4848125" y="3839025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12">
            <a:alphaModFix/>
          </a:blip>
          <a:srcRect b="6589" l="0" r="0" t="-6589"/>
          <a:stretch/>
        </p:blipFill>
        <p:spPr>
          <a:xfrm>
            <a:off x="5009247" y="2544297"/>
            <a:ext cx="7497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76378" y="3965203"/>
            <a:ext cx="648991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77984" y="2615572"/>
            <a:ext cx="861580" cy="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4848125" y="2438000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2"/>
          <p:cNvCxnSpPr/>
          <p:nvPr/>
        </p:nvCxnSpPr>
        <p:spPr>
          <a:xfrm>
            <a:off x="4853175" y="2564175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125" y="2126900"/>
            <a:ext cx="505974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6750975" y="2438000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2"/>
          <p:cNvCxnSpPr/>
          <p:nvPr/>
        </p:nvCxnSpPr>
        <p:spPr>
          <a:xfrm>
            <a:off x="6756025" y="2564175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0975" y="2153375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2"/>
          <p:cNvCxnSpPr/>
          <p:nvPr/>
        </p:nvCxnSpPr>
        <p:spPr>
          <a:xfrm>
            <a:off x="4853175" y="3965200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125" y="3554400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2"/>
          <p:cNvCxnSpPr/>
          <p:nvPr/>
        </p:nvCxnSpPr>
        <p:spPr>
          <a:xfrm>
            <a:off x="5403400" y="1927800"/>
            <a:ext cx="189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2"/>
          <p:cNvCxnSpPr/>
          <p:nvPr/>
        </p:nvCxnSpPr>
        <p:spPr>
          <a:xfrm rot="10800000">
            <a:off x="6353200" y="1459800"/>
            <a:ext cx="0" cy="4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5400875" y="1923700"/>
            <a:ext cx="0" cy="49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7303725" y="1923700"/>
            <a:ext cx="0" cy="49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5400875" y="2987600"/>
            <a:ext cx="0" cy="81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2"/>
          <p:cNvSpPr txBox="1"/>
          <p:nvPr/>
        </p:nvSpPr>
        <p:spPr>
          <a:xfrm>
            <a:off x="3050725" y="263350"/>
            <a:ext cx="3090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배포 아키텍처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2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2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0275" y="70850"/>
            <a:ext cx="9016099" cy="5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1732500" y="1683725"/>
            <a:ext cx="6309000" cy="30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685" y="735361"/>
            <a:ext cx="839700" cy="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362" y="1787289"/>
            <a:ext cx="1198700" cy="3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934" y="1034472"/>
            <a:ext cx="861580" cy="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3050725" y="263350"/>
            <a:ext cx="3090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서비스</a:t>
            </a: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아키텍처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67" name="Google Shape;267;p23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3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9" name="Google Shape;269;p23"/>
          <p:cNvGrpSpPr/>
          <p:nvPr/>
        </p:nvGrpSpPr>
        <p:grpSpPr>
          <a:xfrm>
            <a:off x="4556963" y="889025"/>
            <a:ext cx="1105513" cy="516300"/>
            <a:chOff x="1472413" y="2573238"/>
            <a:chExt cx="1105513" cy="516300"/>
          </a:xfrm>
        </p:grpSpPr>
        <p:sp>
          <p:nvSpPr>
            <p:cNvPr id="270" name="Google Shape;270;p23"/>
            <p:cNvSpPr/>
            <p:nvPr/>
          </p:nvSpPr>
          <p:spPr>
            <a:xfrm>
              <a:off x="1472413" y="2573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472425" y="2573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frontEnd</a:t>
              </a:r>
              <a:endParaRPr sz="500"/>
            </a:p>
          </p:txBody>
        </p:sp>
      </p:grpSp>
      <p:cxnSp>
        <p:nvCxnSpPr>
          <p:cNvPr id="272" name="Google Shape;272;p23"/>
          <p:cNvCxnSpPr>
            <a:stCxn id="270" idx="1"/>
            <a:endCxn id="262" idx="3"/>
          </p:cNvCxnSpPr>
          <p:nvPr/>
        </p:nvCxnSpPr>
        <p:spPr>
          <a:xfrm flipH="1">
            <a:off x="3749363" y="1147175"/>
            <a:ext cx="8076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73" name="Google Shape;273;p23"/>
          <p:cNvGrpSpPr/>
          <p:nvPr/>
        </p:nvGrpSpPr>
        <p:grpSpPr>
          <a:xfrm>
            <a:off x="6650313" y="3109138"/>
            <a:ext cx="1105513" cy="516313"/>
            <a:chOff x="1472413" y="2585150"/>
            <a:chExt cx="1105513" cy="516313"/>
          </a:xfrm>
        </p:grpSpPr>
        <p:sp>
          <p:nvSpPr>
            <p:cNvPr id="274" name="Google Shape;274;p23"/>
            <p:cNvSpPr/>
            <p:nvPr/>
          </p:nvSpPr>
          <p:spPr>
            <a:xfrm>
              <a:off x="1472413" y="2585163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472425" y="25851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objectStorage</a:t>
              </a:r>
              <a:endParaRPr sz="500"/>
            </a:p>
          </p:txBody>
        </p:sp>
      </p:grpSp>
      <p:sp>
        <p:nvSpPr>
          <p:cNvPr id="276" name="Google Shape;276;p23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56963" y="3109138"/>
            <a:ext cx="1105513" cy="516300"/>
            <a:chOff x="4139413" y="1811238"/>
            <a:chExt cx="1105513" cy="516300"/>
          </a:xfrm>
        </p:grpSpPr>
        <p:sp>
          <p:nvSpPr>
            <p:cNvPr id="278" name="Google Shape;278;p23"/>
            <p:cNvSpPr/>
            <p:nvPr/>
          </p:nvSpPr>
          <p:spPr>
            <a:xfrm>
              <a:off x="4139413" y="1811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139425" y="1811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backEnd</a:t>
              </a:r>
              <a:endParaRPr sz="500"/>
            </a:p>
          </p:txBody>
        </p:sp>
      </p:grpSp>
      <p:grpSp>
        <p:nvGrpSpPr>
          <p:cNvPr id="280" name="Google Shape;280;p23"/>
          <p:cNvGrpSpPr/>
          <p:nvPr/>
        </p:nvGrpSpPr>
        <p:grpSpPr>
          <a:xfrm>
            <a:off x="4556963" y="3982288"/>
            <a:ext cx="1105513" cy="516300"/>
            <a:chOff x="786613" y="2573238"/>
            <a:chExt cx="1105513" cy="516300"/>
          </a:xfrm>
        </p:grpSpPr>
        <p:sp>
          <p:nvSpPr>
            <p:cNvPr id="281" name="Google Shape;281;p23"/>
            <p:cNvSpPr/>
            <p:nvPr/>
          </p:nvSpPr>
          <p:spPr>
            <a:xfrm>
              <a:off x="786613" y="2573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786625" y="2573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dataBase</a:t>
              </a:r>
              <a:endParaRPr sz="500"/>
            </a:p>
          </p:txBody>
        </p:sp>
      </p:grpSp>
      <p:pic>
        <p:nvPicPr>
          <p:cNvPr id="283" name="Google Shape;2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228" y="4065978"/>
            <a:ext cx="648991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8">
            <a:alphaModFix/>
          </a:blip>
          <a:srcRect b="6589" l="0" r="0" t="-6589"/>
          <a:stretch/>
        </p:blipFill>
        <p:spPr>
          <a:xfrm>
            <a:off x="4734872" y="3205447"/>
            <a:ext cx="7497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6025" y="2078075"/>
            <a:ext cx="649000" cy="397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3"/>
          <p:cNvGrpSpPr/>
          <p:nvPr/>
        </p:nvGrpSpPr>
        <p:grpSpPr>
          <a:xfrm>
            <a:off x="3337763" y="1958900"/>
            <a:ext cx="1105513" cy="516300"/>
            <a:chOff x="3148813" y="1811238"/>
            <a:chExt cx="1105513" cy="516300"/>
          </a:xfrm>
        </p:grpSpPr>
        <p:sp>
          <p:nvSpPr>
            <p:cNvPr id="287" name="Google Shape;287;p23"/>
            <p:cNvSpPr/>
            <p:nvPr/>
          </p:nvSpPr>
          <p:spPr>
            <a:xfrm>
              <a:off x="3148813" y="1811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148825" y="1811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webSocket</a:t>
              </a:r>
              <a:endParaRPr sz="500"/>
            </a:p>
          </p:txBody>
        </p:sp>
      </p:grpSp>
      <p:cxnSp>
        <p:nvCxnSpPr>
          <p:cNvPr id="289" name="Google Shape;289;p23"/>
          <p:cNvCxnSpPr>
            <a:stCxn id="275" idx="0"/>
            <a:endCxn id="270" idx="3"/>
          </p:cNvCxnSpPr>
          <p:nvPr/>
        </p:nvCxnSpPr>
        <p:spPr>
          <a:xfrm flipH="1" rot="5400000">
            <a:off x="5451825" y="1357888"/>
            <a:ext cx="1962000" cy="154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3"/>
          <p:cNvCxnSpPr>
            <a:stCxn id="270" idx="2"/>
            <a:endCxn id="279" idx="0"/>
          </p:cNvCxnSpPr>
          <p:nvPr/>
        </p:nvCxnSpPr>
        <p:spPr>
          <a:xfrm flipH="1" rot="-5400000">
            <a:off x="4258163" y="2256875"/>
            <a:ext cx="17037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1" name="Google Shape;291;p23"/>
          <p:cNvCxnSpPr>
            <a:stCxn id="278" idx="2"/>
            <a:endCxn id="282" idx="0"/>
          </p:cNvCxnSpPr>
          <p:nvPr/>
        </p:nvCxnSpPr>
        <p:spPr>
          <a:xfrm flipH="1" rot="-5400000">
            <a:off x="4931513" y="3803638"/>
            <a:ext cx="3570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2" name="Google Shape;292;p23"/>
          <p:cNvCxnSpPr>
            <a:stCxn id="278" idx="1"/>
            <a:endCxn id="287" idx="2"/>
          </p:cNvCxnSpPr>
          <p:nvPr/>
        </p:nvCxnSpPr>
        <p:spPr>
          <a:xfrm rot="10800000">
            <a:off x="3890663" y="2475088"/>
            <a:ext cx="666300" cy="892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3"/>
          <p:cNvCxnSpPr>
            <a:stCxn id="270" idx="2"/>
            <a:endCxn id="287" idx="3"/>
          </p:cNvCxnSpPr>
          <p:nvPr/>
        </p:nvCxnSpPr>
        <p:spPr>
          <a:xfrm rot="5400000">
            <a:off x="4370663" y="1478075"/>
            <a:ext cx="811800" cy="66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4" name="Google Shape;294;p23"/>
          <p:cNvCxnSpPr>
            <a:stCxn id="278" idx="3"/>
            <a:endCxn id="274" idx="1"/>
          </p:cNvCxnSpPr>
          <p:nvPr/>
        </p:nvCxnSpPr>
        <p:spPr>
          <a:xfrm>
            <a:off x="5662463" y="3367288"/>
            <a:ext cx="98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662" y="3223750"/>
            <a:ext cx="352829" cy="3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4027575" y="1552050"/>
            <a:ext cx="27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24"/>
          <p:cNvCxnSpPr/>
          <p:nvPr/>
        </p:nvCxnSpPr>
        <p:spPr>
          <a:xfrm rot="10800000">
            <a:off x="242425" y="24825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/>
          <p:nvPr/>
        </p:nvCxnSpPr>
        <p:spPr>
          <a:xfrm>
            <a:off x="242850" y="253150"/>
            <a:ext cx="86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/>
          <p:nvPr/>
        </p:nvCxnSpPr>
        <p:spPr>
          <a:xfrm rot="10800000">
            <a:off x="8905525" y="24825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240450" y="471100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/>
          <p:nvPr/>
        </p:nvCxnSpPr>
        <p:spPr>
          <a:xfrm>
            <a:off x="240875" y="4905100"/>
            <a:ext cx="86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/>
          <p:nvPr/>
        </p:nvCxnSpPr>
        <p:spPr>
          <a:xfrm rot="10800000">
            <a:off x="8903550" y="471100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4"/>
          <p:cNvSpPr txBox="1"/>
          <p:nvPr/>
        </p:nvSpPr>
        <p:spPr>
          <a:xfrm>
            <a:off x="866825" y="1634925"/>
            <a:ext cx="74064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THANK</a:t>
            </a:r>
            <a:endParaRPr b="1" sz="48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YOU</a:t>
            </a:r>
            <a:endParaRPr b="1" sz="48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3445325" y="1444650"/>
            <a:ext cx="2249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감사합니다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3231600" y="4094350"/>
            <a:ext cx="2680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Jackpot</a:t>
            </a:r>
            <a:endParaRPr b="1" sz="12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김학현 김명진 김민준 김현빈 박우람 전세계</a:t>
            </a:r>
            <a:endParaRPr sz="10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4158575" y="4890900"/>
            <a:ext cx="822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434343"/>
                </a:solidFill>
              </a:rPr>
              <a:t>Team4K</a:t>
            </a:r>
            <a:endParaRPr b="1" sz="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3" name="Google Shape;63;p14"/>
          <p:cNvGraphicFramePr/>
          <p:nvPr/>
        </p:nvGraphicFramePr>
        <p:xfrm>
          <a:off x="575113" y="8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{4F986FDF-499E-4A6F-86AF-A12B29B71E5B}</a:tableStyleId>
              </a:tblPr>
              <a:tblGrid>
                <a:gridCol w="638350"/>
                <a:gridCol w="1098900"/>
                <a:gridCol w="5442500"/>
                <a:gridCol w="861350"/>
              </a:tblGrid>
              <a:tr h="33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날짜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0.0.1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2024.08.30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프로젝트 PPT 레이아웃 작성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김민준</a:t>
                      </a:r>
                      <a:endParaRPr sz="900"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0.0.1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2024.09.02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프로젝트 PPT 초안 작성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김명진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  <p:sp>
        <p:nvSpPr>
          <p:cNvPr id="64" name="Google Shape;64;p14"/>
          <p:cNvSpPr txBox="1"/>
          <p:nvPr/>
        </p:nvSpPr>
        <p:spPr>
          <a:xfrm>
            <a:off x="527788" y="384588"/>
            <a:ext cx="1564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History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65" name="Google Shape;65;p14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911" y="2684023"/>
            <a:ext cx="1734191" cy="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9893" l="0" r="0" t="12852"/>
          <a:stretch/>
        </p:blipFill>
        <p:spPr>
          <a:xfrm>
            <a:off x="0" y="0"/>
            <a:ext cx="9143999" cy="22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60300" y="790425"/>
            <a:ext cx="27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1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Contents</a:t>
            </a:r>
            <a:endParaRPr sz="5200">
              <a:solidFill>
                <a:schemeClr val="dk1"/>
              </a:solidFill>
              <a:highlight>
                <a:schemeClr val="lt2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07625" y="612900"/>
            <a:ext cx="1556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PPyPPy</a:t>
            </a:r>
            <a:endParaRPr b="1" sz="1800">
              <a:solidFill>
                <a:schemeClr val="accent4"/>
              </a:solidFill>
              <a:highlight>
                <a:schemeClr val="lt2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877875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6275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849000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기획 의도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438950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02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387650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2410075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기술 스택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952700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03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539025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3923825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개발 목표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466450" y="2675388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04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904000" y="2718213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5437575" y="3141575"/>
            <a:ext cx="1402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업무 분장표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980200" y="2675388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951325" y="3141563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아키텍쳐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915600" y="3561525"/>
            <a:ext cx="12654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반려 동물 양육 비율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동물 안락사 건수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펫 유튜브의 성공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108800" y="3561525"/>
            <a:ext cx="11988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배포 아키텍쳐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서비스 </a:t>
            </a:r>
            <a:r>
              <a:rPr lang="ko" sz="900">
                <a:solidFill>
                  <a:schemeClr val="dk1"/>
                </a:solidFill>
              </a:rPr>
              <a:t>아키텍쳐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888375" y="1553675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의도(1)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912900" y="2896113"/>
            <a:ext cx="2547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반려동물 양육비율은 23년 통계청 기준 역대 최고인 28.2%를 돌파. 농림축산식품부의 이번 조사에 따르면 13년 만에 10.8%p 증가하여 약 62퍼센트의 증가율을 보였다.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888375" y="2552800"/>
            <a:ext cx="1869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 동물 양육비율 증가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95385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https://www.dailyvet.co.kr/news/policy/206485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1415950"/>
            <a:ext cx="2927400" cy="2405100"/>
          </a:xfrm>
          <a:prstGeom prst="roundRect">
            <a:avLst>
              <a:gd fmla="val 83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2" name="Google Shape;102;p16"/>
          <p:cNvCxnSpPr/>
          <p:nvPr/>
        </p:nvCxnSpPr>
        <p:spPr>
          <a:xfrm>
            <a:off x="37916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4961600" y="2126138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</a:t>
            </a:r>
            <a:r>
              <a:rPr b="1" lang="ko" sz="1800">
                <a:solidFill>
                  <a:schemeClr val="accent4"/>
                </a:solidFill>
              </a:rPr>
              <a:t>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90460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https://m.yna.co.kr/view/AKR20190722045900030</a:t>
            </a:r>
            <a:endParaRPr sz="600">
              <a:solidFill>
                <a:schemeClr val="dk2"/>
              </a:solidFill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54067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10706" l="0" r="0" t="0"/>
          <a:stretch/>
        </p:blipFill>
        <p:spPr>
          <a:xfrm>
            <a:off x="5974625" y="1415950"/>
            <a:ext cx="2289600" cy="2405100"/>
          </a:xfrm>
          <a:prstGeom prst="roundRect">
            <a:avLst>
              <a:gd fmla="val 930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7"/>
          <p:cNvSpPr txBox="1"/>
          <p:nvPr/>
        </p:nvSpPr>
        <p:spPr>
          <a:xfrm>
            <a:off x="904600" y="1665325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의도(2)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977825" y="2237788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7"/>
          <p:cNvSpPr txBox="1"/>
          <p:nvPr/>
        </p:nvSpPr>
        <p:spPr>
          <a:xfrm>
            <a:off x="904600" y="2698550"/>
            <a:ext cx="2326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동물 안락사 건수도 역대 최고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05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904600" y="2908863"/>
            <a:ext cx="2547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유실, 유기동물 수도 꾸준히 함께 증가하여 구조된 유기견 중 20%, 2만 4천마리 이상의 동물이 안락사 당했다.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5023525" y="1376988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의도(3)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023525" y="2614750"/>
            <a:ext cx="2512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반려동물 컨텐츠 소비 추이가 꾸준히 증가하고 있으며, 직접 부양하지 않지만 반려동물 컨텐츠를 후원하는 ‘랜선 집사’ 라는 신조어도 등장. 유기견들의 컨텐츠를 홍보하고 크라우드 펀딩을 통해 안락사 당하는 유기견들이 입양자를 구할 수 있을 때까지 보호.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023525" y="2410150"/>
            <a:ext cx="2288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펫 컨텐츠를 통한 유기견 보호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08900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https://www.dailyvet.co.kr/news/policy/206485</a:t>
            </a:r>
            <a:endParaRPr sz="600">
              <a:solidFill>
                <a:schemeClr val="dk2"/>
              </a:solidFill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37916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5096750" y="1949450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640225" y="1377000"/>
            <a:ext cx="2580000" cy="2389500"/>
          </a:xfrm>
          <a:prstGeom prst="roundRect">
            <a:avLst>
              <a:gd fmla="val 853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06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-630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653500" y="564500"/>
            <a:ext cx="3837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우리가 사용한 기술 스택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3050" y="1293125"/>
            <a:ext cx="8217900" cy="1797300"/>
          </a:xfrm>
          <a:prstGeom prst="roundRect">
            <a:avLst>
              <a:gd fmla="val 9036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286175" y="2794825"/>
            <a:ext cx="648600" cy="6486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API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938300" y="1153963"/>
            <a:ext cx="1314000" cy="30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FA0C0"/>
              </a:gs>
              <a:gs pos="100000">
                <a:srgbClr val="0A8BC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백엔드</a:t>
            </a:r>
            <a:endParaRPr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008075" y="2778825"/>
            <a:ext cx="648600" cy="648600"/>
          </a:xfrm>
          <a:prstGeom prst="ellipse">
            <a:avLst/>
          </a:prstGeom>
          <a:solidFill>
            <a:srgbClr val="1FE5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Tools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766100" y="2778825"/>
            <a:ext cx="648600" cy="648600"/>
          </a:xfrm>
          <a:prstGeom prst="ellipse">
            <a:avLst/>
          </a:prstGeom>
          <a:solidFill>
            <a:srgbClr val="279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프론트 엔드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>
            <a:off x="3293200" y="3530475"/>
            <a:ext cx="0" cy="8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5923900" y="3530475"/>
            <a:ext cx="0" cy="8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6589" l="0" r="0" t="-6589"/>
          <a:stretch/>
        </p:blipFill>
        <p:spPr>
          <a:xfrm>
            <a:off x="799689" y="2394313"/>
            <a:ext cx="983436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37" y="1783930"/>
            <a:ext cx="1080176" cy="41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212" y="2176900"/>
            <a:ext cx="916645" cy="61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376" y="2250538"/>
            <a:ext cx="1170721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7750" y="4085100"/>
            <a:ext cx="397550" cy="3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0975" y="3535525"/>
            <a:ext cx="769751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9374" y="1637955"/>
            <a:ext cx="1170724" cy="7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6525" y="3393550"/>
            <a:ext cx="1080182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1888" y="2173285"/>
            <a:ext cx="1392899" cy="5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48162" y="3555526"/>
            <a:ext cx="1198700" cy="3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863" y="1874337"/>
            <a:ext cx="1261077" cy="5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36413" y="2222313"/>
            <a:ext cx="1261075" cy="418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4610475" y="1667975"/>
            <a:ext cx="0" cy="104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/>
          <p:nvPr/>
        </p:nvSpPr>
        <p:spPr>
          <a:xfrm>
            <a:off x="6098650" y="1164800"/>
            <a:ext cx="1314000" cy="30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900FF"/>
              </a:gs>
              <a:gs pos="100000">
                <a:srgbClr val="C36A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DevOps</a:t>
            </a:r>
            <a:endParaRPr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2805" y="1587749"/>
            <a:ext cx="1428280" cy="8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09050" y="1719313"/>
            <a:ext cx="1949446" cy="54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07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0075" y="3506383"/>
            <a:ext cx="1198701" cy="42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99988" y="3623862"/>
            <a:ext cx="1033027" cy="1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9975" y="4173025"/>
            <a:ext cx="1684044" cy="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63262" y="4105701"/>
            <a:ext cx="362916" cy="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062025" y="4067557"/>
            <a:ext cx="432626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15484" y="4053113"/>
            <a:ext cx="326729" cy="4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891613" y="4053543"/>
            <a:ext cx="326725" cy="4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45612" y="3540264"/>
            <a:ext cx="470974" cy="46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730512" y="4048376"/>
            <a:ext cx="470975" cy="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02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09125" y="1472933"/>
            <a:ext cx="1428274" cy="39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-630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917400" y="848700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0"/>
          <p:cNvSpPr/>
          <p:nvPr/>
        </p:nvSpPr>
        <p:spPr>
          <a:xfrm>
            <a:off x="604975" y="1769850"/>
            <a:ext cx="7941900" cy="2632200"/>
          </a:xfrm>
          <a:prstGeom prst="roundRect">
            <a:avLst>
              <a:gd fmla="val 10024" name="adj"/>
            </a:avLst>
          </a:prstGeom>
          <a:solidFill>
            <a:schemeClr val="lt1"/>
          </a:solidFill>
          <a:ln cap="flat" cmpd="sng" w="9525">
            <a:solidFill>
              <a:srgbClr val="E1D4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2612950" y="1969350"/>
            <a:ext cx="1959000" cy="2432700"/>
          </a:xfrm>
          <a:prstGeom prst="round2SameRect">
            <a:avLst>
              <a:gd fmla="val 6043" name="adj1"/>
              <a:gd fmla="val 0" name="adj2"/>
            </a:avLst>
          </a:prstGeom>
          <a:solidFill>
            <a:srgbClr val="FFF7EE"/>
          </a:solidFill>
          <a:ln cap="flat" cmpd="sng" w="9525">
            <a:solidFill>
              <a:srgbClr val="E1D4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1970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1382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1088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167650" y="2183525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061900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펀딩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823350" y="3449600"/>
            <a:ext cx="1597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유기견 보살피기 펀딩을 통해 더 많은 유기견에 대한 관심을 유도하고 더 많은 유기견의 생명권을 존중한다. 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3032475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경매장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2761538" y="3449600"/>
            <a:ext cx="1661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펀딩에 기여도가 높은 한정된 회원만 경매장에 접근 가능하도록 하여 펀딩에 대한 의욕을 유도한다.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003050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쇼핑몰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790675" y="3449600"/>
            <a:ext cx="154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애견용품 쇼핑몰을 통해 유기견 보살피기 펀딩 서비스를 꾸준히 유지할 수 있게 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6973625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고객센터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6761250" y="3449600"/>
            <a:ext cx="154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고객센터 대응을 통해 사이트 이용자의 편의를 시간에 관계없이 확보한다.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917400" y="829950"/>
            <a:ext cx="154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개발목표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08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03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descr="&lt;svg xmlns=&quot;http://www.w3.org/2000/svg&quot; height=&quot;48px&quot; viewBox=&quot;0 -960 960 960&quot; width=&quot;48px&quot; fill=&quot;#000000&quot;&gt;&lt;path d=&quot;M660-570q-26 0-43-17t-17-43q0-26 17-43t43-17q26 0 43 17t17 43q0 26-17 43t-43 17Zm-360 0q-26 0-43-17t-17-43q0-26 17-43t43-17q26 0 43 17t17 43q0 26-17 43t-43 17Zm180 110q-26 0-43-17t-17-43q0-26 17-43t43-17q26 0 43 17t17 43q0 26-17 43t-43 17Zm0-220q-26 0-43-17t-17-43q0-26 17-43t43-17q26 0 43 17t17 43q0 26-17 43t-43 17Zm0 520q-19 0-39-3t-39-8v-144q0-35 22-60t56-25q34 0 56 25t22 60v144q-19 5-39 8t-39 3Zm-138-31q-19-8-38-18t-36-22q-28-19-44.5-51T207-351q0-26-5-49.5T182-444q-11-12-38.5-38T93-531q-13-14-13-29.5T93-589q14-14 28-14t28 14l154 145q19 18 29 43t10 51v159Zm276 0v-159q0-26 12.5-51t31.5-43l149-145q12-11 28.5-11t27.5 11q13 13 13 28.5T867-531q-23 23-50.5 48T778-444q-15 20-20 43.5t-5 49.5q0 37-16.5 69T692-231q-17 11-36 21.5T618-191Z&quot;/&gt;&lt;/svg&gt;"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50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440-120v-60h340v-304q0-123.69-87.32-209.84Q605.36-780 480-780q-125.36 0-212.68 86.16Q180-607.69 180-484v244h-20q-33 0-56.5-23.5T80-320v-80q0-21 10.5-39.5T120-469l3-53q8-68 39.5-126t79-101q47.5-43 109-67T480-840q68 0 129 24t109 66.5Q766-707 797-649t40 126l3 52q19 9 29.5 27t10.5 38v92q0 20-10.5 38T840-249v69q0 24.75-17.62 42.37Q804.75-120 780-120H440Zm-80.18-290q-12.82 0-21.32-8.68-8.5-8.67-8.5-21.5 0-12.82 8.68-21.32 8.67-8.5 21.5-8.5 12.82 0 21.32 8.68 8.5 8.67 8.5 21.5 0 12.82-8.68 21.32-8.67 8.5-21.5 8.5Zm240 0q-12.82 0-21.32-8.68-8.5-8.67-8.5-21.5 0-12.82 8.68-21.32 8.67-8.5 21.5-8.5 12.82 0 21.32 8.68 8.5 8.67 8.5 21.5 0 12.82-8.68 21.32-8.67 8.5-21.5 8.5ZM241-462q-7-106 64-182t177-76q87 0 151 57.5T711-519q-89-1-162.5-50T434.72-698Q419-618 367.5-555.5T241-462Z&quot;/&gt;&lt;/svg&gt;"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700" y="2265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660-80v-86.67Q606-184 568.5-225T523-320h61q10 44 44 72t82 28h120q20.83 0 35.42 14.58Q880-190.83 880-170v90H660Zm109.96-195Q739-275 717-297.04q-22-22.05-22-53Q695-381 717.04-403q22.05-22 53-22Q801-425 823-402.96q22 22.05 22 53Q845-319 822.96-297q-22.05 22-53 22ZM390-420q0-126 87-213t213-87v60q-101 0-170.5 69.5T450-420h-60Zm120 0q0-75 52.65-127.5T690-600v60q-50 0-85 35t-35 85h-60ZM80-535v-90q0-20.83 15-35.42Q110-675 130-675h120q48 0 82-28t44-72h61q-8 54-45.5 95T300-621.67V-535H80Zm109.96-195Q159-730 137-752.04q-22-22.05-22-53Q115-836 137.04-858q22.05-22 53-22Q221-880 243-857.96q22 22.05 22 53Q265-774 242.96-752q-22.05 22-53 22Z&quot;/&gt;&lt;/svg&gt;"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425" y="2265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220-80q-24 0-42-18t-18-42v-520q0-24 18-42t42-18h110v-10q0-63 43.5-106.5T480-880q63 0 106.5 43.5T630-730v10h110q24 0 42 18t18 42v520q0 24-18 42t-42 18H220Zm0-60h520v-520H630v90q0 12.75-8.68 21.37-8.67 8.63-21.5 8.63-12.82 0-21.32-8.63-8.5-8.62-8.5-21.37v-90H390v90q0 12.75-8.68 21.37-8.67 8.63-21.5 8.63-12.82 0-21.32-8.63-8.5-8.62-8.5-21.37v-90H220v520Zm170-580h180v-10q0-38-26-64t-64-26q-38 0-64 26t-26 64v10ZM220-140v-520 520Z&quot;/&gt;&lt;/svg&gt;"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150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3414525" y="198950"/>
            <a:ext cx="23919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업무 분장표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09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10" name="Google Shape;210;p21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04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600" y="572788"/>
            <a:ext cx="3078799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